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6"/>
  </p:notesMasterIdLst>
  <p:sldIdLst>
    <p:sldId id="269"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ill Johnson" initials="JJ" lastIdx="5" clrIdx="0">
    <p:extLst>
      <p:ext uri="{19B8F6BF-5375-455C-9EA6-DF929625EA0E}">
        <p15:presenceInfo xmlns:p15="http://schemas.microsoft.com/office/powerpoint/2012/main" userId="S::jjohnson@smp.org::9028a4bb-e5e2-4875-a5f9-7ed9a3ef60ea" providerId="AD"/>
      </p:ext>
    </p:extLst>
  </p:cmAuthor>
  <p:cmAuthor id="2" name="Brooke Saron" initials="BS" lastIdx="3" clrIdx="1">
    <p:extLst>
      <p:ext uri="{19B8F6BF-5375-455C-9EA6-DF929625EA0E}">
        <p15:presenceInfo xmlns:p15="http://schemas.microsoft.com/office/powerpoint/2012/main" userId="S::bsaron@smp.org::514a032d-1aac-4ed1-9878-3ed7bd3ee233" providerId="AD"/>
      </p:ext>
    </p:extLst>
  </p:cmAuthor>
  <p:cmAuthor id="3" name="Brian Singer-Towns" initials="BS" lastIdx="6" clrIdx="2">
    <p:extLst>
      <p:ext uri="{19B8F6BF-5375-455C-9EA6-DF929625EA0E}">
        <p15:presenceInfo xmlns:p15="http://schemas.microsoft.com/office/powerpoint/2012/main" userId="S::btowns@smp.org::7259c008-5664-4d8b-97e4-93a4b61f41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391" autoAdjust="0"/>
    <p:restoredTop sz="94158" autoAdjust="0"/>
  </p:normalViewPr>
  <p:slideViewPr>
    <p:cSldViewPr>
      <p:cViewPr varScale="1">
        <p:scale>
          <a:sx n="100" d="100"/>
          <a:sy n="100" d="100"/>
        </p:scale>
        <p:origin x="71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12/9/2020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90007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Notes: </a:t>
            </a:r>
            <a:r>
              <a:rPr lang="en-US" dirty="0"/>
              <a:t>This is a teaching presentation introducing content on the history of icons and iconography that is not contained in the student book. It provides necessary background for Learning Experience 5. </a:t>
            </a:r>
          </a:p>
          <a:p>
            <a:endParaRPr lang="en-US" dirty="0"/>
          </a:p>
          <a:p>
            <a:r>
              <a:rPr lang="en-US" dirty="0"/>
              <a:t>In addition to the informational text on each slide, several icons are used as illustrations. You may wish to use those to engage the students in brief visual meditations.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7079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Everett Collection / 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Everett Collection / 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t>© Kartinkin77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13</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Yaroslaff/Shutterstock.com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cornfield/Shutterstock.com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cornfield/Shutterstock.com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Immaculate/Shutterstock.com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Y.G.Harrison/Shutterstock.com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Morphart Creation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Zvonimir Atletic / Shutterstock.com</a:t>
            </a:r>
            <a:r>
              <a:rPr lang="en-US" dirty="0"/>
              <a:t> </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13053527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926563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79924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26144588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4611516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22100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408590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19674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93027645"/>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TX006751</a:t>
            </a:r>
          </a:p>
        </p:txBody>
      </p:sp>
      <p:sp>
        <p:nvSpPr>
          <p:cNvPr id="3" name="Title 1">
            <a:extLst>
              <a:ext uri="{FF2B5EF4-FFF2-40B4-BE49-F238E27FC236}">
                <a16:creationId xmlns:a16="http://schemas.microsoft.com/office/drawing/2014/main" id="{21D2F081-33AF-E84E-91ED-EFA332302685}"/>
              </a:ext>
            </a:extLst>
          </p:cNvPr>
          <p:cNvSpPr>
            <a:spLocks noGrp="1"/>
          </p:cNvSpPr>
          <p:nvPr>
            <p:ph type="ctrTitle"/>
          </p:nvPr>
        </p:nvSpPr>
        <p:spPr>
          <a:xfrm>
            <a:off x="1828800" y="1970698"/>
            <a:ext cx="5486400" cy="1470025"/>
          </a:xfrm>
        </p:spPr>
        <p:txBody>
          <a:bodyPr/>
          <a:lstStyle/>
          <a:p>
            <a:r>
              <a:rPr lang="en-US" dirty="0">
                <a:solidFill>
                  <a:schemeClr val="tx1"/>
                </a:solidFill>
              </a:rPr>
              <a:t>The Art of Iconography</a:t>
            </a:r>
          </a:p>
        </p:txBody>
      </p:sp>
      <p:sp>
        <p:nvSpPr>
          <p:cNvPr id="4" name="Subtitle 2">
            <a:extLst>
              <a:ext uri="{FF2B5EF4-FFF2-40B4-BE49-F238E27FC236}">
                <a16:creationId xmlns:a16="http://schemas.microsoft.com/office/drawing/2014/main" id="{F46D29FE-1676-DA4E-9F75-AFDDEC3B8729}"/>
              </a:ext>
            </a:extLst>
          </p:cNvPr>
          <p:cNvSpPr txBox="1">
            <a:spLocks/>
          </p:cNvSpPr>
          <p:nvPr/>
        </p:nvSpPr>
        <p:spPr>
          <a:xfrm>
            <a:off x="0" y="3697458"/>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Aft>
                <a:spcPts val="115"/>
              </a:spcAft>
              <a:buNone/>
            </a:pPr>
            <a:r>
              <a:rPr lang="en-US" i="1" dirty="0"/>
              <a:t>Morality and God’s Love</a:t>
            </a:r>
          </a:p>
          <a:p>
            <a:pPr marL="0" indent="0" algn="ctr">
              <a:spcAft>
                <a:spcPts val="115"/>
              </a:spcAft>
              <a:buNone/>
            </a:pPr>
            <a:r>
              <a:rPr lang="en-US" dirty="0">
                <a:solidFill>
                  <a:prstClr val="black"/>
                </a:solidFill>
              </a:rPr>
              <a:t>Unit 2, Learning Experience 5</a:t>
            </a:r>
          </a:p>
          <a:p>
            <a:pPr marL="0" indent="0" algn="ctr">
              <a:spcAft>
                <a:spcPts val="115"/>
              </a:spcAft>
              <a:buNone/>
            </a:pPr>
            <a:endParaRPr lang="en-US" dirty="0"/>
          </a:p>
        </p:txBody>
      </p:sp>
    </p:spTree>
    <p:extLst>
      <p:ext uri="{BB962C8B-B14F-4D97-AF65-F5344CB8AC3E}">
        <p14:creationId xmlns:p14="http://schemas.microsoft.com/office/powerpoint/2010/main" val="964663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posing for the camera&#10;&#10;Description automatically generated">
            <a:extLst>
              <a:ext uri="{FF2B5EF4-FFF2-40B4-BE49-F238E27FC236}">
                <a16:creationId xmlns:a16="http://schemas.microsoft.com/office/drawing/2014/main" id="{C0CECD97-F83D-5B44-835D-ED81C2266C76}"/>
              </a:ext>
            </a:extLst>
          </p:cNvPr>
          <p:cNvPicPr>
            <a:picLocks noChangeAspect="1"/>
          </p:cNvPicPr>
          <p:nvPr/>
        </p:nvPicPr>
        <p:blipFill rotWithShape="1">
          <a:blip r:embed="rId3">
            <a:extLst>
              <a:ext uri="{28A0092B-C50C-407E-A947-70E740481C1C}">
                <a14:useLocalDpi xmlns:a14="http://schemas.microsoft.com/office/drawing/2010/main" val="0"/>
              </a:ext>
            </a:extLst>
          </a:blip>
          <a:srcRect t="6972" b="49298"/>
          <a:stretch/>
        </p:blipFill>
        <p:spPr>
          <a:xfrm>
            <a:off x="1371600" y="1752600"/>
            <a:ext cx="6400800" cy="4373563"/>
          </a:xfrm>
          <a:prstGeom prst="rect">
            <a:avLst/>
          </a:prstGeom>
          <a:noFill/>
        </p:spPr>
      </p:pic>
      <p:sp>
        <p:nvSpPr>
          <p:cNvPr id="6" name="Text Placeholder 5"/>
          <p:cNvSpPr>
            <a:spLocks noGrp="1"/>
          </p:cNvSpPr>
          <p:nvPr>
            <p:ph type="body" sz="quarter" idx="12"/>
          </p:nvPr>
        </p:nvSpPr>
        <p:spPr>
          <a:xfrm>
            <a:off x="723900" y="1143000"/>
            <a:ext cx="7696200" cy="533400"/>
          </a:xfrm>
        </p:spPr>
        <p:txBody>
          <a:bodyPr>
            <a:noAutofit/>
          </a:bodyPr>
          <a:lstStyle/>
          <a:p>
            <a:pPr marL="0" indent="0" algn="ctr">
              <a:lnSpc>
                <a:spcPct val="90000"/>
              </a:lnSpc>
              <a:buNone/>
            </a:pPr>
            <a:r>
              <a:rPr lang="en-US" sz="2400" b="0" i="1" dirty="0">
                <a:solidFill>
                  <a:schemeClr val="tx1"/>
                </a:solidFill>
              </a:rPr>
              <a:t>Madonna and Child</a:t>
            </a:r>
            <a:r>
              <a:rPr lang="en-US" sz="2400" b="0" dirty="0">
                <a:solidFill>
                  <a:schemeClr val="tx1"/>
                </a:solidFill>
              </a:rPr>
              <a:t>, by Berlinghiero, thirteenth century</a:t>
            </a:r>
          </a:p>
          <a:p>
            <a:pPr algn="ctr">
              <a:lnSpc>
                <a:spcPct val="90000"/>
              </a:lnSpc>
            </a:pPr>
            <a:endParaRPr lang="en-US" sz="2400" b="0" dirty="0">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280318"/>
            <a:ext cx="4038600" cy="4297363"/>
          </a:xfrm>
        </p:spPr>
        <p:txBody>
          <a:bodyPr>
            <a:normAutofit/>
          </a:bodyPr>
          <a:lstStyle/>
          <a:p>
            <a:pPr marL="0" indent="0">
              <a:buNone/>
            </a:pPr>
            <a:r>
              <a:rPr lang="en-US" dirty="0"/>
              <a:t>In her official teachings,</a:t>
            </a:r>
            <a:br>
              <a:rPr lang="en-US" dirty="0"/>
            </a:br>
            <a:r>
              <a:rPr lang="en-US" dirty="0"/>
              <a:t>the Church defended the creation and display of sacred art. The Second Council of Nicaea (AD 787) promulgated the following statement:</a:t>
            </a:r>
          </a:p>
          <a:p>
            <a:endParaRPr lang="en-US" dirty="0"/>
          </a:p>
        </p:txBody>
      </p:sp>
      <p:pic>
        <p:nvPicPr>
          <p:cNvPr id="6" name="Picture 5" descr="A group of people posing for the camera&#10;&#10;Description automatically generated">
            <a:extLst>
              <a:ext uri="{FF2B5EF4-FFF2-40B4-BE49-F238E27FC236}">
                <a16:creationId xmlns:a16="http://schemas.microsoft.com/office/drawing/2014/main" id="{6709215B-E31D-7C49-94C7-2F216810E4B7}"/>
              </a:ext>
            </a:extLst>
          </p:cNvPr>
          <p:cNvPicPr>
            <a:picLocks noChangeAspect="1"/>
          </p:cNvPicPr>
          <p:nvPr/>
        </p:nvPicPr>
        <p:blipFill rotWithShape="1">
          <a:blip r:embed="rId3">
            <a:extLst>
              <a:ext uri="{28A0092B-C50C-407E-A947-70E740481C1C}">
                <a14:useLocalDpi xmlns:a14="http://schemas.microsoft.com/office/drawing/2010/main" val="0"/>
              </a:ext>
            </a:extLst>
          </a:blip>
          <a:srcRect t="3637" r="1" b="28264"/>
          <a:stretch/>
        </p:blipFill>
        <p:spPr>
          <a:xfrm>
            <a:off x="4648202" y="1286180"/>
            <a:ext cx="4495798" cy="4783855"/>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333500" y="1219200"/>
            <a:ext cx="6477000" cy="4754563"/>
          </a:xfrm>
        </p:spPr>
        <p:txBody>
          <a:bodyPr>
            <a:normAutofit fontScale="92500" lnSpcReduction="10000"/>
          </a:bodyPr>
          <a:lstStyle/>
          <a:p>
            <a:pPr marL="0" indent="0">
              <a:lnSpc>
                <a:spcPct val="124000"/>
              </a:lnSpc>
              <a:buNone/>
            </a:pPr>
            <a:r>
              <a:rPr lang="en-US" dirty="0"/>
              <a:t>“We decree with full precision and care that, like the figure of the honored and life-giving cross,</a:t>
            </a:r>
            <a:br>
              <a:rPr lang="en-US" dirty="0"/>
            </a:br>
            <a:r>
              <a:rPr lang="en-US" dirty="0"/>
              <a:t>the revered and holy images, whether painted or made of mosaic or other suitable material, are</a:t>
            </a:r>
            <a:br>
              <a:rPr lang="en-US" dirty="0"/>
            </a:br>
            <a:r>
              <a:rPr lang="en-US" dirty="0"/>
              <a:t>to be exposed in the holy churches of God, on sacred instruments and vestments, on walls and panels, in houses and by public ways. These are the images of our Lord, God and Savior, Jesus Christ, and of Our Lady without blemish, the holy God bearer, and of the revered angels, and of</a:t>
            </a:r>
            <a:br>
              <a:rPr lang="en-US" dirty="0"/>
            </a:br>
            <a:r>
              <a:rPr lang="en-US" dirty="0"/>
              <a:t>any of the saintly holy men.” (Second Council of Nicaea, AD 787)</a:t>
            </a:r>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7253" y="990829"/>
            <a:ext cx="6477000" cy="5334000"/>
          </a:xfrm>
        </p:spPr>
        <p:txBody>
          <a:bodyPr>
            <a:normAutofit fontScale="85000" lnSpcReduction="20000"/>
          </a:bodyPr>
          <a:lstStyle/>
          <a:p>
            <a:pPr>
              <a:lnSpc>
                <a:spcPct val="134000"/>
              </a:lnSpc>
            </a:pPr>
            <a:r>
              <a:rPr lang="en-US" dirty="0"/>
              <a:t>The creation of an icon is </a:t>
            </a:r>
            <a:br>
              <a:rPr lang="en-US" dirty="0"/>
            </a:br>
            <a:r>
              <a:rPr lang="en-US" dirty="0"/>
              <a:t>a spiritual process that is </a:t>
            </a:r>
            <a:br>
              <a:rPr lang="en-US" dirty="0"/>
            </a:br>
            <a:r>
              <a:rPr lang="en-US" dirty="0"/>
              <a:t>immersed in prayer at every </a:t>
            </a:r>
            <a:br>
              <a:rPr lang="en-US" dirty="0"/>
            </a:br>
            <a:r>
              <a:rPr lang="en-US" dirty="0"/>
              <a:t>step and is referred to as </a:t>
            </a:r>
            <a:br>
              <a:rPr lang="en-US" dirty="0"/>
            </a:br>
            <a:r>
              <a:rPr lang="en-US" dirty="0"/>
              <a:t>“writing an icon.” </a:t>
            </a:r>
          </a:p>
          <a:p>
            <a:pPr>
              <a:lnSpc>
                <a:spcPct val="134000"/>
              </a:lnSpc>
            </a:pPr>
            <a:r>
              <a:rPr lang="en-US" dirty="0"/>
              <a:t>The tradition of the Eastern </a:t>
            </a:r>
            <a:br>
              <a:rPr lang="en-US" dirty="0"/>
            </a:br>
            <a:r>
              <a:rPr lang="en-US" dirty="0"/>
              <a:t>Church is to write icons with</a:t>
            </a:r>
            <a:br>
              <a:rPr lang="en-US" dirty="0"/>
            </a:br>
            <a:r>
              <a:rPr lang="en-US" dirty="0"/>
              <a:t>an egg-tempera mixture on wood. </a:t>
            </a:r>
          </a:p>
          <a:p>
            <a:pPr>
              <a:lnSpc>
                <a:spcPct val="134000"/>
              </a:lnSpc>
            </a:pPr>
            <a:r>
              <a:rPr lang="en-US" dirty="0"/>
              <a:t>Icons used in liturgical settings depict Scripture passages and reflect the artist’s encounter with</a:t>
            </a:r>
            <a:br>
              <a:rPr lang="en-US" dirty="0"/>
            </a:br>
            <a:r>
              <a:rPr lang="en-US" dirty="0"/>
              <a:t>God in the living Word. </a:t>
            </a:r>
          </a:p>
          <a:p>
            <a:pPr>
              <a:lnSpc>
                <a:spcPct val="134000"/>
              </a:lnSpc>
            </a:pPr>
            <a:r>
              <a:rPr lang="en-US" dirty="0"/>
              <a:t>Every detail of the artist’s work has symbolic meaning and represents the artist’s engagement</a:t>
            </a:r>
            <a:br>
              <a:rPr lang="en-US" dirty="0"/>
            </a:br>
            <a:r>
              <a:rPr lang="en-US" dirty="0"/>
              <a:t>in prayer.</a:t>
            </a:r>
          </a:p>
          <a:p>
            <a:endParaRPr lang="en-US" dirty="0"/>
          </a:p>
        </p:txBody>
      </p:sp>
      <p:pic>
        <p:nvPicPr>
          <p:cNvPr id="4" name="Picture 3" descr="A picture containing person, person, holding, young&#10;&#10;Description automatically generated">
            <a:extLst>
              <a:ext uri="{FF2B5EF4-FFF2-40B4-BE49-F238E27FC236}">
                <a16:creationId xmlns:a16="http://schemas.microsoft.com/office/drawing/2014/main" id="{BDDAEAD8-7EB2-C44C-A76C-4D0A796D3CA9}"/>
              </a:ext>
            </a:extLst>
          </p:cNvPr>
          <p:cNvPicPr>
            <a:picLocks noChangeAspect="1"/>
          </p:cNvPicPr>
          <p:nvPr/>
        </p:nvPicPr>
        <p:blipFill rotWithShape="1">
          <a:blip r:embed="rId3">
            <a:extLst>
              <a:ext uri="{28A0092B-C50C-407E-A947-70E740481C1C}">
                <a14:useLocalDpi xmlns:a14="http://schemas.microsoft.com/office/drawing/2010/main" val="0"/>
              </a:ext>
            </a:extLst>
          </a:blip>
          <a:srcRect l="8621" t="10345" r="8621" b="4310"/>
          <a:stretch/>
        </p:blipFill>
        <p:spPr>
          <a:xfrm>
            <a:off x="5029200" y="887819"/>
            <a:ext cx="3657600" cy="25146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CF690-3EE5-4853-8A0D-E93D1DEFC7B5}"/>
              </a:ext>
            </a:extLst>
          </p:cNvPr>
          <p:cNvSpPr>
            <a:spLocks noGrp="1"/>
          </p:cNvSpPr>
          <p:nvPr>
            <p:ph type="title"/>
          </p:nvPr>
        </p:nvSpPr>
        <p:spPr>
          <a:xfrm>
            <a:off x="1379034" y="1143000"/>
            <a:ext cx="8229600" cy="533400"/>
          </a:xfrm>
        </p:spPr>
        <p:txBody>
          <a:bodyPr>
            <a:normAutofit/>
          </a:bodyPr>
          <a:lstStyle/>
          <a:p>
            <a:r>
              <a:rPr lang="en-US" sz="1800"/>
              <a:t>Acknowledgments</a:t>
            </a:r>
            <a:endParaRPr lang="en-US" sz="1800" dirty="0"/>
          </a:p>
        </p:txBody>
      </p:sp>
      <p:sp>
        <p:nvSpPr>
          <p:cNvPr id="3" name="Content Placeholder 2">
            <a:extLst>
              <a:ext uri="{FF2B5EF4-FFF2-40B4-BE49-F238E27FC236}">
                <a16:creationId xmlns:a16="http://schemas.microsoft.com/office/drawing/2014/main" id="{372820A8-7435-4484-80D9-0AF0C90E5D41}"/>
              </a:ext>
            </a:extLst>
          </p:cNvPr>
          <p:cNvSpPr>
            <a:spLocks noGrp="1"/>
          </p:cNvSpPr>
          <p:nvPr>
            <p:ph idx="1"/>
          </p:nvPr>
        </p:nvSpPr>
        <p:spPr/>
        <p:txBody>
          <a:bodyPr/>
          <a:lstStyle/>
          <a:p>
            <a:pPr marL="0" indent="0">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 D.C.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a:t>
            </a:r>
          </a:p>
          <a:p>
            <a:pPr marL="0" indent="0">
              <a:buNone/>
            </a:pPr>
            <a:endParaRPr lang="en-US" dirty="0"/>
          </a:p>
        </p:txBody>
      </p:sp>
    </p:spTree>
    <p:extLst>
      <p:ext uri="{BB962C8B-B14F-4D97-AF65-F5344CB8AC3E}">
        <p14:creationId xmlns:p14="http://schemas.microsoft.com/office/powerpoint/2010/main" val="33633447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1"/>
          </p:nvPr>
        </p:nvSpPr>
        <p:spPr>
          <a:xfrm>
            <a:off x="609600" y="1280317"/>
            <a:ext cx="4038600" cy="4297363"/>
          </a:xfrm>
        </p:spPr>
        <p:txBody>
          <a:bodyPr>
            <a:normAutofit lnSpcReduction="10000"/>
          </a:bodyPr>
          <a:lstStyle/>
          <a:p>
            <a:pPr marL="0" indent="0">
              <a:lnSpc>
                <a:spcPct val="114000"/>
              </a:lnSpc>
              <a:buNone/>
            </a:pPr>
            <a:r>
              <a:rPr lang="en-US" dirty="0"/>
              <a:t>The Roman Emperor Constantine issued the Edict of Milan in AD 313, allowing Christians to express their faith publicly. This opened the way for Christians to express their devotion to God. One</a:t>
            </a:r>
            <a:br>
              <a:rPr lang="en-US" dirty="0"/>
            </a:br>
            <a:r>
              <a:rPr lang="en-US" dirty="0"/>
              <a:t>way they expressed this devotion was through art, especially iconography.</a:t>
            </a:r>
          </a:p>
          <a:p>
            <a:pPr>
              <a:lnSpc>
                <a:spcPct val="114000"/>
              </a:lnSpc>
            </a:pPr>
            <a:endParaRPr lang="en-US" dirty="0"/>
          </a:p>
        </p:txBody>
      </p:sp>
      <p:pic>
        <p:nvPicPr>
          <p:cNvPr id="3" name="Picture 2" descr="The face of a coin&#10;&#10;Description automatically generated">
            <a:extLst>
              <a:ext uri="{FF2B5EF4-FFF2-40B4-BE49-F238E27FC236}">
                <a16:creationId xmlns:a16="http://schemas.microsoft.com/office/drawing/2014/main" id="{E6410A2C-455D-B441-8D4F-9071255C71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1361206"/>
            <a:ext cx="4228742" cy="4112451"/>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sz="half" idx="1"/>
          </p:nvPr>
        </p:nvSpPr>
        <p:spPr>
          <a:xfrm>
            <a:off x="685800" y="2286001"/>
            <a:ext cx="2819400" cy="1752600"/>
          </a:xfrm>
        </p:spPr>
        <p:txBody>
          <a:bodyPr>
            <a:normAutofit/>
          </a:bodyPr>
          <a:lstStyle/>
          <a:p>
            <a:pPr marL="0" indent="0">
              <a:lnSpc>
                <a:spcPct val="114000"/>
              </a:lnSpc>
              <a:buNone/>
            </a:pPr>
            <a:r>
              <a:rPr lang="en-US" dirty="0"/>
              <a:t>Icons are an art form that began in the early centuries of Church history.</a:t>
            </a:r>
          </a:p>
        </p:txBody>
      </p:sp>
      <p:pic>
        <p:nvPicPr>
          <p:cNvPr id="3" name="Picture 2" descr="A person standing in front of a building&#10;&#10;Description automatically generated">
            <a:extLst>
              <a:ext uri="{FF2B5EF4-FFF2-40B4-BE49-F238E27FC236}">
                <a16:creationId xmlns:a16="http://schemas.microsoft.com/office/drawing/2014/main" id="{5E42ACF9-E65F-FD49-86A0-92D9E79B42C0}"/>
              </a:ext>
            </a:extLst>
          </p:cNvPr>
          <p:cNvPicPr>
            <a:picLocks noChangeAspect="1"/>
          </p:cNvPicPr>
          <p:nvPr/>
        </p:nvPicPr>
        <p:blipFill rotWithShape="1">
          <a:blip r:embed="rId3">
            <a:extLst>
              <a:ext uri="{28A0092B-C50C-407E-A947-70E740481C1C}">
                <a14:useLocalDpi xmlns:a14="http://schemas.microsoft.com/office/drawing/2010/main" val="0"/>
              </a:ext>
            </a:extLst>
          </a:blip>
          <a:srcRect l="16752" r="20754" b="3"/>
          <a:stretch/>
        </p:blipFill>
        <p:spPr>
          <a:xfrm>
            <a:off x="3810000" y="990600"/>
            <a:ext cx="4953000" cy="5270351"/>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191000" y="1219200"/>
            <a:ext cx="4648200" cy="4853782"/>
          </a:xfrm>
        </p:spPr>
        <p:txBody>
          <a:bodyPr>
            <a:normAutofit/>
          </a:bodyPr>
          <a:lstStyle/>
          <a:p>
            <a:pPr marL="236538" indent="-236538">
              <a:lnSpc>
                <a:spcPct val="114000"/>
              </a:lnSpc>
              <a:buNone/>
            </a:pPr>
            <a:r>
              <a:rPr lang="en-US" dirty="0"/>
              <a:t>• 	Despite some opposition in </a:t>
            </a:r>
            <a:br>
              <a:rPr lang="en-US" dirty="0"/>
            </a:br>
            <a:r>
              <a:rPr lang="en-US" dirty="0"/>
              <a:t>the early Church over the </a:t>
            </a:r>
            <a:br>
              <a:rPr lang="en-US" dirty="0"/>
            </a:br>
            <a:r>
              <a:rPr lang="en-US" dirty="0"/>
              <a:t>veneration of portraits of </a:t>
            </a:r>
            <a:br>
              <a:rPr lang="en-US" dirty="0"/>
            </a:br>
            <a:r>
              <a:rPr lang="en-US" dirty="0"/>
              <a:t>Christ, Christians developed </a:t>
            </a:r>
            <a:br>
              <a:rPr lang="en-US" dirty="0"/>
            </a:br>
            <a:r>
              <a:rPr lang="en-US" dirty="0"/>
              <a:t>symbols of their faith, such as </a:t>
            </a:r>
            <a:br>
              <a:rPr lang="en-US" dirty="0"/>
            </a:br>
            <a:r>
              <a:rPr lang="en-US" dirty="0"/>
              <a:t>icons, as a means of teaching </a:t>
            </a:r>
            <a:br>
              <a:rPr lang="en-US" dirty="0"/>
            </a:br>
            <a:r>
              <a:rPr lang="en-US" dirty="0"/>
              <a:t>and of evoking the Spirit. </a:t>
            </a:r>
          </a:p>
          <a:p>
            <a:pPr marL="236538" indent="-236538">
              <a:lnSpc>
                <a:spcPct val="114000"/>
              </a:lnSpc>
            </a:pPr>
            <a:r>
              <a:rPr lang="en-US" dirty="0"/>
              <a:t>The use of icons was particularly popular in the eastern provinces of the Roman Empire.</a:t>
            </a:r>
          </a:p>
          <a:p>
            <a:endParaRPr lang="en-US" dirty="0"/>
          </a:p>
        </p:txBody>
      </p:sp>
      <p:pic>
        <p:nvPicPr>
          <p:cNvPr id="6" name="Picture 5" descr="A person standing in front of a building&#10;&#10;Description automatically generated">
            <a:extLst>
              <a:ext uri="{FF2B5EF4-FFF2-40B4-BE49-F238E27FC236}">
                <a16:creationId xmlns:a16="http://schemas.microsoft.com/office/drawing/2014/main" id="{84EE4150-AC8F-5441-B12D-84A2658C44D8}"/>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r="20000"/>
          <a:stretch/>
        </p:blipFill>
        <p:spPr>
          <a:xfrm>
            <a:off x="0" y="1235612"/>
            <a:ext cx="3711748" cy="40983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2"/>
          </p:nvPr>
        </p:nvSpPr>
        <p:spPr>
          <a:xfrm>
            <a:off x="762000" y="2333625"/>
            <a:ext cx="3962400" cy="2190750"/>
          </a:xfrm>
        </p:spPr>
        <p:txBody>
          <a:bodyPr>
            <a:noAutofit/>
          </a:bodyPr>
          <a:lstStyle/>
          <a:p>
            <a:pPr marL="0" indent="0" algn="l">
              <a:lnSpc>
                <a:spcPct val="114000"/>
              </a:lnSpc>
              <a:buNone/>
            </a:pPr>
            <a:r>
              <a:rPr lang="en-US" sz="2400" i="1" dirty="0">
                <a:solidFill>
                  <a:schemeClr val="tx1"/>
                </a:solidFill>
              </a:rPr>
              <a:t>Reliquary of the True Cross</a:t>
            </a:r>
            <a:endParaRPr lang="en-US" sz="2400" dirty="0">
              <a:solidFill>
                <a:schemeClr val="tx1"/>
              </a:solidFill>
            </a:endParaRPr>
          </a:p>
        </p:txBody>
      </p:sp>
      <p:pic>
        <p:nvPicPr>
          <p:cNvPr id="3" name="Picture 2" descr="A picture containing indoor, table, building, clock&#10;&#10;Description automatically generated">
            <a:extLst>
              <a:ext uri="{FF2B5EF4-FFF2-40B4-BE49-F238E27FC236}">
                <a16:creationId xmlns:a16="http://schemas.microsoft.com/office/drawing/2014/main" id="{FDAFBEAF-7BF5-F54B-9826-A00A0B48D1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742950"/>
            <a:ext cx="3733800" cy="56007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6466" y="1295401"/>
            <a:ext cx="6553200" cy="1881982"/>
          </a:xfrm>
        </p:spPr>
        <p:txBody>
          <a:bodyPr>
            <a:normAutofit fontScale="90000"/>
          </a:bodyPr>
          <a:lstStyle/>
          <a:p>
            <a:r>
              <a:rPr lang="en-US" sz="3100" dirty="0"/>
              <a:t>However, in the sixth and seventh centuries, the use of icons began</a:t>
            </a:r>
            <a:br>
              <a:rPr lang="en-US" sz="3100" dirty="0"/>
            </a:br>
            <a:r>
              <a:rPr lang="en-US" sz="3100" dirty="0"/>
              <a:t>to be associated with cultic practices</a:t>
            </a:r>
            <a:br>
              <a:rPr lang="en-US" sz="3100" dirty="0"/>
            </a:br>
            <a:r>
              <a:rPr lang="en-US" sz="3100" dirty="0"/>
              <a:t>and superstition. </a:t>
            </a:r>
            <a:br>
              <a:rPr lang="en-US" dirty="0"/>
            </a:br>
            <a:endParaRPr lang="en-US" dirty="0"/>
          </a:p>
        </p:txBody>
      </p:sp>
      <p:sp>
        <p:nvSpPr>
          <p:cNvPr id="3" name="Content Placeholder 2"/>
          <p:cNvSpPr>
            <a:spLocks noGrp="1"/>
          </p:cNvSpPr>
          <p:nvPr>
            <p:ph idx="1"/>
          </p:nvPr>
        </p:nvSpPr>
        <p:spPr>
          <a:xfrm>
            <a:off x="1333500" y="3189535"/>
            <a:ext cx="6477000" cy="3299618"/>
          </a:xfrm>
        </p:spPr>
        <p:txBody>
          <a:bodyPr/>
          <a:lstStyle/>
          <a:p>
            <a:pPr marL="236538" indent="-236538">
              <a:lnSpc>
                <a:spcPct val="114000"/>
              </a:lnSpc>
            </a:pPr>
            <a:r>
              <a:rPr lang="en-US" dirty="0"/>
              <a:t>There was concern that the use of icons was a sin of idolatry. </a:t>
            </a:r>
          </a:p>
          <a:p>
            <a:pPr marL="236538" indent="-236538">
              <a:lnSpc>
                <a:spcPct val="114000"/>
              </a:lnSpc>
            </a:pPr>
            <a:r>
              <a:rPr lang="en-US" dirty="0"/>
              <a:t>This created the conflict that is referred to as the </a:t>
            </a:r>
            <a:r>
              <a:rPr lang="en-US" b="1" dirty="0"/>
              <a:t>iconoclastic controversy</a:t>
            </a:r>
            <a:r>
              <a:rPr lang="en-US" dirty="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937846" y="2629326"/>
            <a:ext cx="3557954" cy="2438400"/>
          </a:xfrm>
        </p:spPr>
        <p:txBody>
          <a:bodyPr>
            <a:normAutofit/>
          </a:bodyPr>
          <a:lstStyle/>
          <a:p>
            <a:pPr marL="0" indent="0">
              <a:lnSpc>
                <a:spcPct val="114000"/>
              </a:lnSpc>
              <a:buNone/>
            </a:pPr>
            <a:r>
              <a:rPr lang="en-US" dirty="0"/>
              <a:t>“I am the L</a:t>
            </a:r>
            <a:r>
              <a:rPr lang="en-US" cap="small" dirty="0"/>
              <a:t>ord </a:t>
            </a:r>
            <a:r>
              <a:rPr lang="en-US" dirty="0"/>
              <a:t>your</a:t>
            </a:r>
            <a:r>
              <a:rPr lang="en-US" cap="small" dirty="0"/>
              <a:t> </a:t>
            </a:r>
            <a:r>
              <a:rPr lang="en-US" dirty="0"/>
              <a:t>God .  .  . You shall not have other gods beside me.”</a:t>
            </a:r>
            <a:br>
              <a:rPr lang="en-US" dirty="0"/>
            </a:br>
            <a:r>
              <a:rPr lang="en-US" dirty="0"/>
              <a:t>(Exodus 20:2–3)</a:t>
            </a:r>
          </a:p>
          <a:p>
            <a:pPr>
              <a:lnSpc>
                <a:spcPct val="114000"/>
              </a:lnSpc>
              <a:buNone/>
            </a:pPr>
            <a:endParaRPr lang="en-US" dirty="0"/>
          </a:p>
        </p:txBody>
      </p:sp>
      <p:pic>
        <p:nvPicPr>
          <p:cNvPr id="7" name="Picture 6" descr="A picture containing sitting, orange, standing, brick&#10;&#10;Description automatically generated">
            <a:extLst>
              <a:ext uri="{FF2B5EF4-FFF2-40B4-BE49-F238E27FC236}">
                <a16:creationId xmlns:a16="http://schemas.microsoft.com/office/drawing/2014/main" id="{B37A794D-0831-4742-BB4A-4AE1A4B1088B}"/>
              </a:ext>
            </a:extLst>
          </p:cNvPr>
          <p:cNvPicPr>
            <a:picLocks noChangeAspect="1"/>
          </p:cNvPicPr>
          <p:nvPr/>
        </p:nvPicPr>
        <p:blipFill rotWithShape="1">
          <a:blip r:embed="rId3">
            <a:extLst>
              <a:ext uri="{28A0092B-C50C-407E-A947-70E740481C1C}">
                <a14:useLocalDpi xmlns:a14="http://schemas.microsoft.com/office/drawing/2010/main" val="0"/>
              </a:ext>
            </a:extLst>
          </a:blip>
          <a:srcRect l="17771" r="19735" b="3"/>
          <a:stretch/>
        </p:blipFill>
        <p:spPr>
          <a:xfrm>
            <a:off x="5105400" y="1699845"/>
            <a:ext cx="4038600" cy="4297363"/>
          </a:xfrm>
          <a:prstGeom prst="rect">
            <a:avLst/>
          </a:prstGeom>
          <a:noFill/>
        </p:spPr>
      </p:pic>
      <p:sp>
        <p:nvSpPr>
          <p:cNvPr id="2" name="Title 1"/>
          <p:cNvSpPr>
            <a:spLocks noGrp="1"/>
          </p:cNvSpPr>
          <p:nvPr>
            <p:ph type="body" sz="quarter" idx="12"/>
          </p:nvPr>
        </p:nvSpPr>
        <p:spPr>
          <a:xfrm>
            <a:off x="914400" y="1570037"/>
            <a:ext cx="4038600" cy="1173163"/>
          </a:xfrm>
        </p:spPr>
        <p:txBody>
          <a:bodyPr>
            <a:normAutofit/>
          </a:bodyPr>
          <a:lstStyle/>
          <a:p>
            <a:r>
              <a:rPr lang="en-US" dirty="0"/>
              <a:t>First Commandment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vintage photo of an old building&#10;&#10;Description automatically generated">
            <a:extLst>
              <a:ext uri="{FF2B5EF4-FFF2-40B4-BE49-F238E27FC236}">
                <a16:creationId xmlns:a16="http://schemas.microsoft.com/office/drawing/2014/main" id="{6632E5CC-43A9-4E41-920D-24BD05E505DA}"/>
              </a:ext>
            </a:extLst>
          </p:cNvPr>
          <p:cNvPicPr>
            <a:picLocks noChangeAspect="1"/>
          </p:cNvPicPr>
          <p:nvPr/>
        </p:nvPicPr>
        <p:blipFill rotWithShape="1">
          <a:blip r:embed="rId3">
            <a:extLst>
              <a:ext uri="{28A0092B-C50C-407E-A947-70E740481C1C}">
                <a14:useLocalDpi xmlns:a14="http://schemas.microsoft.com/office/drawing/2010/main" val="0"/>
              </a:ext>
            </a:extLst>
          </a:blip>
          <a:srcRect l="31323"/>
          <a:stretch/>
        </p:blipFill>
        <p:spPr>
          <a:xfrm>
            <a:off x="0" y="990600"/>
            <a:ext cx="4800600" cy="4543584"/>
          </a:xfrm>
          <a:prstGeom prst="rect">
            <a:avLst/>
          </a:prstGeom>
        </p:spPr>
      </p:pic>
      <p:sp>
        <p:nvSpPr>
          <p:cNvPr id="3" name="Content Placeholder 2"/>
          <p:cNvSpPr>
            <a:spLocks noGrp="1"/>
          </p:cNvSpPr>
          <p:nvPr>
            <p:ph idx="1"/>
          </p:nvPr>
        </p:nvSpPr>
        <p:spPr>
          <a:xfrm>
            <a:off x="5029200" y="912055"/>
            <a:ext cx="3886200" cy="5114211"/>
          </a:xfrm>
        </p:spPr>
        <p:txBody>
          <a:bodyPr>
            <a:normAutofit lnSpcReduction="10000"/>
          </a:bodyPr>
          <a:lstStyle/>
          <a:p>
            <a:pPr marL="236538" indent="-236538">
              <a:lnSpc>
                <a:spcPct val="114000"/>
              </a:lnSpc>
            </a:pPr>
            <a:r>
              <a:rPr lang="en-US" dirty="0"/>
              <a:t>The iconoclasts claimed that the creation of religious images, such</a:t>
            </a:r>
            <a:br>
              <a:rPr lang="en-US" dirty="0"/>
            </a:br>
            <a:r>
              <a:rPr lang="en-US" dirty="0"/>
              <a:t>as icons, was a sin against the First Commandment. They believed that displaying icons in churches was the same thing as worshipping idols. </a:t>
            </a:r>
          </a:p>
          <a:p>
            <a:pPr marL="236538" indent="-236538">
              <a:lnSpc>
                <a:spcPct val="114000"/>
              </a:lnSpc>
            </a:pPr>
            <a:r>
              <a:rPr lang="en-US" dirty="0"/>
              <a:t>Christians were divided over this question.</a:t>
            </a:r>
          </a:p>
          <a:p>
            <a:pPr marL="236538" indent="-236538"/>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01774" y="1242217"/>
            <a:ext cx="3505200" cy="4539145"/>
          </a:xfrm>
        </p:spPr>
        <p:txBody>
          <a:bodyPr/>
          <a:lstStyle/>
          <a:p>
            <a:pPr marL="236538" indent="-236538">
              <a:lnSpc>
                <a:spcPct val="114000"/>
              </a:lnSpc>
            </a:pPr>
            <a:r>
              <a:rPr lang="en-US" dirty="0"/>
              <a:t>Many leaders, such</a:t>
            </a:r>
            <a:br>
              <a:rPr lang="en-US" dirty="0"/>
            </a:br>
            <a:r>
              <a:rPr lang="en-US" dirty="0"/>
              <a:t>as Saint John of Damascus, defended the veneration of icons. </a:t>
            </a:r>
          </a:p>
          <a:p>
            <a:pPr marL="236538" indent="-236538">
              <a:lnSpc>
                <a:spcPct val="114000"/>
              </a:lnSpc>
            </a:pPr>
            <a:r>
              <a:rPr lang="en-US" dirty="0"/>
              <a:t>These leaders taught that the veneration of sacred images leads believers to the adoration of God. </a:t>
            </a:r>
          </a:p>
          <a:p>
            <a:endParaRPr lang="en-US" dirty="0"/>
          </a:p>
        </p:txBody>
      </p:sp>
      <p:pic>
        <p:nvPicPr>
          <p:cNvPr id="6" name="Picture 5" descr="A picture containing indoor, building, photo, old&#10;&#10;Description automatically generated">
            <a:extLst>
              <a:ext uri="{FF2B5EF4-FFF2-40B4-BE49-F238E27FC236}">
                <a16:creationId xmlns:a16="http://schemas.microsoft.com/office/drawing/2014/main" id="{54994219-EFC7-144C-B6CA-7CA4412C8AF2}"/>
              </a:ext>
            </a:extLst>
          </p:cNvPr>
          <p:cNvPicPr>
            <a:picLocks noChangeAspect="1"/>
          </p:cNvPicPr>
          <p:nvPr/>
        </p:nvPicPr>
        <p:blipFill rotWithShape="1">
          <a:blip r:embed="rId3">
            <a:extLst>
              <a:ext uri="{28A0092B-C50C-407E-A947-70E740481C1C}">
                <a14:useLocalDpi xmlns:a14="http://schemas.microsoft.com/office/drawing/2010/main" val="0"/>
              </a:ext>
            </a:extLst>
          </a:blip>
          <a:srcRect l="50000" t="48709"/>
          <a:stretch/>
        </p:blipFill>
        <p:spPr>
          <a:xfrm>
            <a:off x="1338173" y="1242217"/>
            <a:ext cx="3005227" cy="4539145"/>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1160</TotalTime>
  <Words>788</Words>
  <Application>Microsoft Office PowerPoint</Application>
  <PresentationFormat>On-screen Show (4:3)</PresentationFormat>
  <Paragraphs>53</Paragraphs>
  <Slides>14</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Calibri</vt:lpstr>
      <vt:lpstr>LIC Presentation template</vt:lpstr>
      <vt:lpstr>The Art of Iconography</vt:lpstr>
      <vt:lpstr>PowerPoint Presentation</vt:lpstr>
      <vt:lpstr>PowerPoint Presentation</vt:lpstr>
      <vt:lpstr>PowerPoint Presentation</vt:lpstr>
      <vt:lpstr>PowerPoint Presentation</vt:lpstr>
      <vt:lpstr>However, in the sixth and seventh centuries, the use of icons began to be associated with cultic practices and superstition.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Art of Iconography</dc:title>
  <dc:creator>Jill Johnson</dc:creator>
  <cp:lastModifiedBy>Caren Yang</cp:lastModifiedBy>
  <cp:revision>23</cp:revision>
  <dcterms:created xsi:type="dcterms:W3CDTF">2020-11-05T20:43:14Z</dcterms:created>
  <dcterms:modified xsi:type="dcterms:W3CDTF">2020-12-09T18:16:32Z</dcterms:modified>
</cp:coreProperties>
</file>